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291" r:id="rId6"/>
    <p:sldId id="290" r:id="rId7"/>
    <p:sldId id="294" r:id="rId8"/>
    <p:sldId id="295" r:id="rId9"/>
    <p:sldId id="293" r:id="rId10"/>
    <p:sldId id="296" r:id="rId11"/>
    <p:sldId id="297" r:id="rId12"/>
    <p:sldId id="298" r:id="rId13"/>
    <p:sldId id="292" r:id="rId14"/>
    <p:sldId id="299" r:id="rId15"/>
    <p:sldId id="300" r:id="rId16"/>
    <p:sldId id="301" r:id="rId17"/>
    <p:sldId id="287" r:id="rId18"/>
    <p:sldId id="288" r:id="rId19"/>
    <p:sldId id="289" r:id="rId20"/>
    <p:sldId id="272" r:id="rId21"/>
    <p:sldId id="273" r:id="rId22"/>
    <p:sldId id="268" r:id="rId23"/>
    <p:sldId id="267" r:id="rId24"/>
    <p:sldId id="274" r:id="rId25"/>
    <p:sldId id="269" r:id="rId26"/>
    <p:sldId id="286" r:id="rId27"/>
    <p:sldId id="270" r:id="rId28"/>
    <p:sldId id="276" r:id="rId29"/>
    <p:sldId id="279" r:id="rId30"/>
    <p:sldId id="275" r:id="rId31"/>
    <p:sldId id="278" r:id="rId32"/>
    <p:sldId id="277" r:id="rId33"/>
    <p:sldId id="281" r:id="rId34"/>
    <p:sldId id="280" r:id="rId35"/>
    <p:sldId id="282" r:id="rId36"/>
    <p:sldId id="283" r:id="rId37"/>
    <p:sldId id="285" r:id="rId38"/>
    <p:sldId id="261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713"/>
  </p:normalViewPr>
  <p:slideViewPr>
    <p:cSldViewPr>
      <p:cViewPr varScale="1">
        <p:scale>
          <a:sx n="137" d="100"/>
          <a:sy n="137" d="100"/>
        </p:scale>
        <p:origin x="200" y="44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4/6/19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scene: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Milfred</a:t>
            </a:r>
            <a:r>
              <a:rPr lang="en-US" dirty="0"/>
              <a:t> – the  cat will give you a stinky mackerel  in exchange for some catnip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catnip is in a field, but if you go into the field two crows relieve themselves on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There’s a tool you need to get which you can use to scare off the crows so you can get the catnip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can’t point and click and you can’t scroll up to see what you did (DOH!)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Always made sure the user knew the commands and prompts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Once the user got into an untenable state, put them on rails so they can solve without a map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After the crows do their business, tell the user to say “Go Back” to return to the barn</a:t>
            </a:r>
          </a:p>
          <a:p>
            <a:pPr lvl="3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have to manage state (context) of not having the tool and having the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Output story should be different based off of the state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For example, if you have the tool, you suddenly have the option to use it.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Vice versa, if you don’t have the tool and give the command to use it, that should choke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4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2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whetstonetechnologies.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4" Type="http://schemas.openxmlformats.org/officeDocument/2006/relationships/audio" Target="../media/media5.mp3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alexangro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lexangr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t.ly/azfuncd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docs/custom-skills/ask-soundlibrary.html" TargetMode="External"/><Relationship Id="rId2" Type="http://schemas.openxmlformats.org/officeDocument/2006/relationships/hyperlink" Target="https://www.jovo.tech/audio-converter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etstoneTechnologies/Whetstone.Alexa.AdventureSample" TargetMode="External"/><Relationship Id="rId2" Type="http://schemas.openxmlformats.org/officeDocument/2006/relationships/hyperlink" Target="https://github.com/WhetstoneTechnologies/Whetstone.Alexa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WhetstoneTechnologies/Whetstone.Alexa.EmailCheck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vo.tech/audio-convert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Intermediate Alexa Development with C#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than Hello world with </a:t>
            </a:r>
            <a:r>
              <a:rPr lang="en-US" dirty="0" err="1"/>
              <a:t>alexa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9F634-9870-42EF-880D-5D68D18E0CDD}"/>
              </a:ext>
            </a:extLst>
          </p:cNvPr>
          <p:cNvSpPr txBox="1"/>
          <p:nvPr/>
        </p:nvSpPr>
        <p:spPr>
          <a:xfrm>
            <a:off x="608012" y="4572000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John Iwasz</a:t>
            </a:r>
          </a:p>
          <a:p>
            <a:r>
              <a:rPr lang="en-US" sz="2800" dirty="0">
                <a:hlinkClick r:id="rId2"/>
              </a:rPr>
              <a:t>john@whetstonetechnologies.io</a:t>
            </a:r>
            <a:endParaRPr lang="en-US" sz="2800" dirty="0"/>
          </a:p>
          <a:p>
            <a:r>
              <a:rPr lang="en-US" sz="2800" dirty="0"/>
              <a:t>@JohnI73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4366-FB74-064F-BCCA-B97E0233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- 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23A8-27C1-A04A-81E3-DCAC274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Alexa’s Voice</a:t>
            </a:r>
          </a:p>
          <a:p>
            <a:r>
              <a:rPr lang="en-US" dirty="0"/>
              <a:t>Using Polly and Human Voices</a:t>
            </a:r>
          </a:p>
          <a:p>
            <a:r>
              <a:rPr lang="en-US" dirty="0"/>
              <a:t>Using All Human Voices</a:t>
            </a:r>
          </a:p>
        </p:txBody>
      </p:sp>
      <p:pic>
        <p:nvPicPr>
          <p:cNvPr id="6" name="Alexa-AnimalFarmP.I.-voice">
            <a:hlinkClick r:id="" action="ppaction://media"/>
            <a:extLst>
              <a:ext uri="{FF2B5EF4-FFF2-40B4-BE49-F238E27FC236}">
                <a16:creationId xmlns:a16="http://schemas.microsoft.com/office/drawing/2014/main" id="{81357DB7-78ED-834A-AD3C-4E5B5A972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0736" y="1505226"/>
            <a:ext cx="812800" cy="812800"/>
          </a:xfrm>
          <a:prstGeom prst="rect">
            <a:avLst/>
          </a:prstGeom>
        </p:spPr>
      </p:pic>
      <p:pic>
        <p:nvPicPr>
          <p:cNvPr id="7" name="TerrencePetuniaKeys_mixdown">
            <a:hlinkClick r:id="" action="ppaction://media"/>
            <a:extLst>
              <a:ext uri="{FF2B5EF4-FFF2-40B4-BE49-F238E27FC236}">
                <a16:creationId xmlns:a16="http://schemas.microsoft.com/office/drawing/2014/main" id="{E930C2FC-F3F3-7B49-88DF-EAFBBE1A39C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45652" y="2114823"/>
            <a:ext cx="812800" cy="812800"/>
          </a:xfrm>
          <a:prstGeom prst="rect">
            <a:avLst/>
          </a:prstGeom>
        </p:spPr>
      </p:pic>
      <p:pic>
        <p:nvPicPr>
          <p:cNvPr id="8" name="TerrencePetuniaKeysSusan_mixdown_loudness">
            <a:hlinkClick r:id="" action="ppaction://media"/>
            <a:extLst>
              <a:ext uri="{FF2B5EF4-FFF2-40B4-BE49-F238E27FC236}">
                <a16:creationId xmlns:a16="http://schemas.microsoft.com/office/drawing/2014/main" id="{E249AB61-109B-1B4C-97EB-4F270D2F41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0736" y="27310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7123-5D2C-0144-B2BC-C0FEEE73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&amp; Context – A Point and Click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7793-DC55-AB48-8DC2-DEB97452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scene</a:t>
            </a:r>
          </a:p>
          <a:p>
            <a:pPr lvl="1"/>
            <a:r>
              <a:rPr lang="en-US" dirty="0" err="1"/>
              <a:t>Milfred</a:t>
            </a:r>
            <a:r>
              <a:rPr lang="en-US" dirty="0"/>
              <a:t> the  cat will give you a stinky mackerel  in exchange for some catnip</a:t>
            </a:r>
          </a:p>
          <a:p>
            <a:r>
              <a:rPr lang="en-US" dirty="0"/>
              <a:t>The problems:</a:t>
            </a:r>
          </a:p>
          <a:p>
            <a:pPr lvl="1"/>
            <a:r>
              <a:rPr lang="en-US" dirty="0"/>
              <a:t>You can’t point and click and you can’t scroll up to see what you did (DOH!)</a:t>
            </a:r>
          </a:p>
          <a:p>
            <a:pPr lvl="1"/>
            <a:r>
              <a:rPr lang="en-US" dirty="0"/>
              <a:t>You have to manage state (context) of not having the tool and having the tool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818B-F73A-894B-B0AF-8D43B8B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&amp; Context – Whetstone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AA9B3-F58B-BD4F-AEB6-6523CB71B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they want to learn about Whetstone or </a:t>
            </a:r>
            <a:r>
              <a:rPr lang="en-US" dirty="0" err="1"/>
              <a:t>VoiceConnectr</a:t>
            </a:r>
            <a:r>
              <a:rPr lang="en-US" dirty="0"/>
              <a:t>?</a:t>
            </a:r>
          </a:p>
          <a:p>
            <a:r>
              <a:rPr lang="en-US" dirty="0"/>
              <a:t>Once they listen to one, send them to the next</a:t>
            </a:r>
          </a:p>
          <a:p>
            <a:r>
              <a:rPr lang="en-US" dirty="0"/>
              <a:t>Once they’ve heard both, get them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510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7998-5A38-0044-A0E0-286DAA84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– Keep It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5D26-6AAE-3A4E-A8BD-70998F5D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choices to a minimum</a:t>
            </a:r>
          </a:p>
          <a:p>
            <a:pPr lvl="1"/>
            <a:r>
              <a:rPr lang="en-US" dirty="0"/>
              <a:t>3 seems to be the max</a:t>
            </a:r>
          </a:p>
          <a:p>
            <a:r>
              <a:rPr lang="en-US" dirty="0"/>
              <a:t>Be prepared for them to say other stuff</a:t>
            </a:r>
          </a:p>
          <a:p>
            <a:pPr lvl="1"/>
            <a:r>
              <a:rPr lang="en-US" dirty="0"/>
              <a:t>In Whetstone skill, if I just asked them if they want to contact us, they could still say “learn about Whetstone”</a:t>
            </a:r>
          </a:p>
          <a:p>
            <a:r>
              <a:rPr lang="en-US" dirty="0"/>
              <a:t>Graceful </a:t>
            </a:r>
            <a:r>
              <a:rPr lang="en-US" dirty="0" err="1"/>
              <a:t>FallbackIntent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If you get a Fallback intent, say something like ”I didn’t get that”, but keep the prompt suggestions </a:t>
            </a:r>
            <a:r>
              <a:rPr lang="en-US"/>
              <a:t>Context 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8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53B5-5E61-4C2A-9C55-4DF43923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Intents, Utterances, Slots, and Invocation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B162F-A62F-4580-9BC1-2F570562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Intents communicate=user command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YesIntent</a:t>
            </a:r>
            <a:r>
              <a:rPr lang="en-US" dirty="0"/>
              <a:t>, </a:t>
            </a:r>
            <a:r>
              <a:rPr lang="en-US" dirty="0" err="1"/>
              <a:t>NoIntent</a:t>
            </a:r>
            <a:r>
              <a:rPr lang="en-US" dirty="0"/>
              <a:t>, </a:t>
            </a:r>
            <a:r>
              <a:rPr lang="en-US" dirty="0" err="1"/>
              <a:t>TravelToCityIntent</a:t>
            </a:r>
            <a:endParaRPr lang="en-US" dirty="0"/>
          </a:p>
          <a:p>
            <a:r>
              <a:rPr lang="en-US" dirty="0"/>
              <a:t>Utterances are words and phrases the user can say that map to an intent.</a:t>
            </a:r>
          </a:p>
          <a:p>
            <a:pPr lvl="1"/>
            <a:r>
              <a:rPr lang="en-US" dirty="0"/>
              <a:t>Example: “yes”, “okay”, “go ahead” map to a </a:t>
            </a:r>
            <a:r>
              <a:rPr lang="en-US" dirty="0" err="1"/>
              <a:t>YesIntent</a:t>
            </a:r>
            <a:endParaRPr lang="en-US" dirty="0"/>
          </a:p>
          <a:p>
            <a:r>
              <a:rPr lang="en-US" dirty="0"/>
              <a:t>Slots are variables included in an utterance</a:t>
            </a:r>
          </a:p>
          <a:p>
            <a:pPr lvl="1"/>
            <a:r>
              <a:rPr lang="en-US" dirty="0"/>
              <a:t>Example: “I want to go to [US_CITY]”</a:t>
            </a:r>
          </a:p>
          <a:p>
            <a:r>
              <a:rPr lang="en-US" dirty="0"/>
              <a:t>Invocation Names are the launch name for your Skill</a:t>
            </a:r>
          </a:p>
          <a:p>
            <a:pPr lvl="1"/>
            <a:r>
              <a:rPr lang="en-US" dirty="0"/>
              <a:t>Alexa, launch “Animal Farm PI”</a:t>
            </a:r>
          </a:p>
        </p:txBody>
      </p:sp>
    </p:spTree>
    <p:extLst>
      <p:ext uri="{BB962C8B-B14F-4D97-AF65-F5344CB8AC3E}">
        <p14:creationId xmlns:p14="http://schemas.microsoft.com/office/powerpoint/2010/main" val="23728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8031-CF46-405B-A413-EAD0EBFE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Messaging Format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89187-29E6-4BD4-BC36-4D3F6994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AlexaRequest</a:t>
            </a:r>
            <a:r>
              <a:rPr lang="en-US" dirty="0"/>
              <a:t> includes</a:t>
            </a:r>
          </a:p>
          <a:p>
            <a:pPr lvl="1"/>
            <a:r>
              <a:rPr lang="en-US" dirty="0"/>
              <a:t>Identifiers: </a:t>
            </a:r>
            <a:r>
              <a:rPr lang="en-US" dirty="0" err="1"/>
              <a:t>ApplicationId</a:t>
            </a:r>
            <a:r>
              <a:rPr lang="en-US" dirty="0"/>
              <a:t>, </a:t>
            </a:r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SessionId</a:t>
            </a:r>
            <a:endParaRPr lang="en-US" dirty="0"/>
          </a:p>
          <a:p>
            <a:r>
              <a:rPr lang="en-US" dirty="0"/>
              <a:t>Alexa Request sends:</a:t>
            </a:r>
          </a:p>
          <a:p>
            <a:pPr lvl="1"/>
            <a:r>
              <a:rPr lang="en-US" dirty="0"/>
              <a:t>Spoken Response – text or Speech Synthesis Markup Language</a:t>
            </a:r>
          </a:p>
          <a:p>
            <a:pPr lvl="1"/>
            <a:r>
              <a:rPr lang="en-US" dirty="0"/>
              <a:t>Optional Card Response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Reprompt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315F-74C0-4A5D-B2E3-94AB7331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00723"/>
            <a:ext cx="10360501" cy="1223963"/>
          </a:xfrm>
        </p:spPr>
        <p:txBody>
          <a:bodyPr/>
          <a:lstStyle/>
          <a:p>
            <a:r>
              <a:rPr lang="en-US" dirty="0"/>
              <a:t>SSML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393E-BAC2-40C3-B6F4-E93DD096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27883"/>
            <a:ext cx="10360501" cy="44622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Prosody to control volume and rate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Phonemes can override pronunciation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reference MP3 files and change voices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B44DF-1009-4F89-AA6D-F38EE6C3B44A}"/>
              </a:ext>
            </a:extLst>
          </p:cNvPr>
          <p:cNvSpPr txBox="1"/>
          <p:nvPr/>
        </p:nvSpPr>
        <p:spPr>
          <a:xfrm>
            <a:off x="1293812" y="3576260"/>
            <a:ext cx="105918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volume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+4.08dB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An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phoneme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alphabet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x-sampa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Ig.glls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Eagles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phoneme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win would have been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phoneme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alphabet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x-sampa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nois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nice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phoneme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pic>
        <p:nvPicPr>
          <p:cNvPr id="6" name="SSML_IgglesSample">
            <a:hlinkClick r:id="" action="ppaction://media"/>
            <a:extLst>
              <a:ext uri="{FF2B5EF4-FFF2-40B4-BE49-F238E27FC236}">
                <a16:creationId xmlns:a16="http://schemas.microsoft.com/office/drawing/2014/main" id="{699E1E9F-B2F4-4D83-AA7A-B654E8E37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7671" y="3067467"/>
            <a:ext cx="271462" cy="271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9265E-4A0F-46DF-B80F-C40027DDFE94}"/>
              </a:ext>
            </a:extLst>
          </p:cNvPr>
          <p:cNvSpPr txBox="1"/>
          <p:nvPr/>
        </p:nvSpPr>
        <p:spPr>
          <a:xfrm>
            <a:off x="1442639" y="1993959"/>
            <a:ext cx="10360501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 can speak with my normal pitch,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pitch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x-high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rate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but also with a much higher pitch and faster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and also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pitch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rate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x-slow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with a lower pitch and slowly.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prosody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sz="1400" dirty="0"/>
          </a:p>
        </p:txBody>
      </p:sp>
      <p:pic>
        <p:nvPicPr>
          <p:cNvPr id="8" name="SSML_SAMPLE_PITCH">
            <a:hlinkClick r:id="" action="ppaction://media"/>
            <a:extLst>
              <a:ext uri="{FF2B5EF4-FFF2-40B4-BE49-F238E27FC236}">
                <a16:creationId xmlns:a16="http://schemas.microsoft.com/office/drawing/2014/main" id="{9D383AAE-B554-4EBB-AF71-CC5ADC9BE0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3293" y="1649050"/>
            <a:ext cx="271462" cy="271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13E2C-6AD1-41EA-8AE6-2AA728984BF6}"/>
              </a:ext>
            </a:extLst>
          </p:cNvPr>
          <p:cNvSpPr txBox="1"/>
          <p:nvPr/>
        </p:nvSpPr>
        <p:spPr>
          <a:xfrm>
            <a:off x="1293812" y="5257800"/>
            <a:ext cx="1059180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audio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https://devstoryenginemedia.blob.core.windows.net/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storymedia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adventuresample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/audio/trollgrowl.mp3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voice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Emma\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There's a troll in your way.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voice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pic>
        <p:nvPicPr>
          <p:cNvPr id="10" name="SSML_TROLL_EMMA">
            <a:hlinkClick r:id="" action="ppaction://media"/>
            <a:extLst>
              <a:ext uri="{FF2B5EF4-FFF2-40B4-BE49-F238E27FC236}">
                <a16:creationId xmlns:a16="http://schemas.microsoft.com/office/drawing/2014/main" id="{534DD970-D9EE-49C5-8003-812982F30B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27812" y="4749007"/>
            <a:ext cx="271462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8FEE-A4D4-4FA9-B99A-EB14AB81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 Hosting Options -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11C90-C1D4-4161-8C8F-1AB43DC9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74D5393-BA8E-462F-9C04-9E61B5800A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76170"/>
              </p:ext>
            </p:extLst>
          </p:nvPr>
        </p:nvGraphicFramePr>
        <p:xfrm>
          <a:off x="1219101" y="1701796"/>
          <a:ext cx="10212137" cy="4165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3" imgW="11734560" imgH="5164560" progId="">
                  <p:embed/>
                </p:oleObj>
              </mc:Choice>
              <mc:Fallback>
                <p:oleObj r:id="rId3" imgW="11734560" imgH="5164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101" y="1701796"/>
                        <a:ext cx="10212137" cy="4165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4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F791-21F4-47C3-BEF1-9F5B0B32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 Hosting Options – Web API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0D6BAA-227F-4A9B-9B4D-4FC424ACB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19937"/>
              </p:ext>
            </p:extLst>
          </p:nvPr>
        </p:nvGraphicFramePr>
        <p:xfrm>
          <a:off x="531812" y="2057400"/>
          <a:ext cx="11125200" cy="28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3" imgW="11633040" imgH="2975760" progId="">
                  <p:embed/>
                </p:oleObj>
              </mc:Choice>
              <mc:Fallback>
                <p:oleObj r:id="rId3" imgW="11633040" imgH="297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812" y="2057400"/>
                        <a:ext cx="11125200" cy="284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1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Breakdown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342129" cy="44622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Web API</a:t>
            </a:r>
          </a:p>
          <a:p>
            <a:r>
              <a:rPr lang="en-US" dirty="0"/>
              <a:t>Web APIs can be hosted in your own environment</a:t>
            </a:r>
          </a:p>
          <a:p>
            <a:r>
              <a:rPr lang="en-US" dirty="0"/>
              <a:t>Version management is up to developer</a:t>
            </a:r>
          </a:p>
          <a:p>
            <a:r>
              <a:rPr lang="en-US" dirty="0"/>
              <a:t>Easy to debug</a:t>
            </a:r>
          </a:p>
          <a:p>
            <a:r>
              <a:rPr lang="en-US" dirty="0"/>
              <a:t>Additional security requirements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DE352D42-6112-413D-8753-A5D163695BAA}"/>
              </a:ext>
            </a:extLst>
          </p:cNvPr>
          <p:cNvSpPr txBox="1">
            <a:spLocks/>
          </p:cNvSpPr>
          <p:nvPr/>
        </p:nvSpPr>
        <p:spPr>
          <a:xfrm>
            <a:off x="6323012" y="1498600"/>
            <a:ext cx="4342129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Lambda</a:t>
            </a:r>
          </a:p>
          <a:p>
            <a:r>
              <a:rPr lang="en-US" dirty="0"/>
              <a:t>Deployed in AWS</a:t>
            </a:r>
          </a:p>
          <a:p>
            <a:r>
              <a:rPr lang="en-US" dirty="0"/>
              <a:t>Built-in version management</a:t>
            </a:r>
          </a:p>
          <a:p>
            <a:r>
              <a:rPr lang="en-US" dirty="0"/>
              <a:t>Cannot debug deployed lambda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A909-3FCC-B742-A062-BDE9A384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Technology – US Growth 1/2018 – 1/2019</a:t>
            </a:r>
          </a:p>
        </p:txBody>
      </p:sp>
      <p:pic>
        <p:nvPicPr>
          <p:cNvPr id="5" name="Content Placeholder 4" descr="A map with text&#10;&#10;Description automatically generated">
            <a:extLst>
              <a:ext uri="{FF2B5EF4-FFF2-40B4-BE49-F238E27FC236}">
                <a16:creationId xmlns:a16="http://schemas.microsoft.com/office/drawing/2014/main" id="{2CEE86A4-F041-B841-B194-A2BADC47E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12" y="1752600"/>
            <a:ext cx="6934200" cy="4316879"/>
          </a:xfrm>
        </p:spPr>
      </p:pic>
    </p:spTree>
    <p:extLst>
      <p:ext uri="{BB962C8B-B14F-4D97-AF65-F5344CB8AC3E}">
        <p14:creationId xmlns:p14="http://schemas.microsoft.com/office/powerpoint/2010/main" val="11546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n-US" dirty="0"/>
              <a:t>Use Both!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2B3663-7C4D-4364-B677-19BDEC1E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any meaningful logic in a common assembly</a:t>
            </a:r>
          </a:p>
          <a:p>
            <a:r>
              <a:rPr lang="en-US" dirty="0"/>
              <a:t>Create a Web API or Azure Function project for debugging</a:t>
            </a:r>
          </a:p>
          <a:p>
            <a:r>
              <a:rPr lang="en-US" dirty="0"/>
              <a:t>Create a </a:t>
            </a:r>
            <a:r>
              <a:rPr lang="en-US" dirty="0" err="1"/>
              <a:t>Lamba</a:t>
            </a:r>
            <a:r>
              <a:rPr lang="en-US" dirty="0"/>
              <a:t> project for production deployment</a:t>
            </a:r>
          </a:p>
          <a:p>
            <a:r>
              <a:rPr lang="en-US" dirty="0"/>
              <a:t>Use dependency injection and </a:t>
            </a:r>
            <a:r>
              <a:rPr lang="en-US" dirty="0" err="1"/>
              <a:t>IoC</a:t>
            </a:r>
            <a:r>
              <a:rPr lang="en-US" dirty="0"/>
              <a:t> to abstract configuration</a:t>
            </a:r>
          </a:p>
          <a:p>
            <a:r>
              <a:rPr lang="en-US" dirty="0"/>
              <a:t>Use </a:t>
            </a:r>
            <a:r>
              <a:rPr lang="en-US" dirty="0" err="1"/>
              <a:t>ngrok</a:t>
            </a:r>
            <a:r>
              <a:rPr lang="en-US" dirty="0"/>
              <a:t> to expose a public API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http://bit.ly/alexangrok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C542-1ACA-4637-B60C-0779AA24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Dependency Injection in Web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1C4B7-84DB-429B-9753-EF8413D3F773}"/>
              </a:ext>
            </a:extLst>
          </p:cNvPr>
          <p:cNvSpPr/>
          <p:nvPr/>
        </p:nvSpPr>
        <p:spPr>
          <a:xfrm>
            <a:off x="1217612" y="1600200"/>
            <a:ext cx="10058400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Startup(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configuration)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Configuration = configuration;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Configuration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This method gets called by the runtime. Use this method to add services to the container.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CompatibilityVersion.Latest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services.AddAdventureSampleServices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(Configuration);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773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Dependency Injection in the 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698D8-DF3F-42D3-9908-5D3564B2AD59}"/>
              </a:ext>
            </a:extLst>
          </p:cNvPr>
          <p:cNvSpPr txBox="1"/>
          <p:nvPr/>
        </p:nvSpPr>
        <p:spPr>
          <a:xfrm>
            <a:off x="1141412" y="1543169"/>
            <a:ext cx="10210800" cy="45550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Lazy&lt;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Lazy&lt;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builder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AddEnvironmentVariables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IConfiguration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builder.Build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ServiceCollection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servCol.AddAdventureSampleServices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(config,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HostTypeEnum.Aws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servCol.BuildServiceProvider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dirty="0"/>
              <a:t>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AlexaResponse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FunctionHandlerAsync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AlexaRequest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req,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ILambdaContext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serviceProvider.Value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AC91-423C-4F6B-BBAA-BC236014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Dependency Injection in AWS Serverless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B3220-5E3E-48A8-88D3-BE8E8C3A481A}"/>
              </a:ext>
            </a:extLst>
          </p:cNvPr>
          <p:cNvSpPr/>
          <p:nvPr/>
        </p:nvSpPr>
        <p:spPr>
          <a:xfrm>
            <a:off x="989012" y="1447800"/>
            <a:ext cx="10668000" cy="52014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Lazy&lt;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Lazy&lt;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&gt;(() =&gt;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builder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IConfiguration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builder.Build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ServiceCollection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servCol.AddAdventureSampleServices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(config,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HostTypeEnum.Azure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servCol.BuildServiceProvider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 . .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FunctionName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AlexaFunction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Run(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HttpTrigger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AuthorizationLevel.Function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"get"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"post"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Route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)]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req,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log)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IServiceProvider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servProv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serviceProvider.Value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IAlexaRequestVerifier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alexaVerifier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servProv.GetRequiredService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IAlexaRequestVerifier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565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7AB22F-6A9E-4F59-8FBF-0C37D41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2590800"/>
            <a:ext cx="10360501" cy="12239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nGrok</a:t>
            </a:r>
            <a:r>
              <a:rPr lang="en-US" dirty="0"/>
              <a:t> Debugging Demo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Debugging Article: </a:t>
            </a:r>
            <a:r>
              <a:rPr lang="en-US" dirty="0">
                <a:hlinkClick r:id="rId3"/>
              </a:rPr>
              <a:t>http://bit.ly/alexangrok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Dependency Injection: </a:t>
            </a:r>
            <a:r>
              <a:rPr lang="en-US" dirty="0">
                <a:hlinkClick r:id="rId4"/>
              </a:rPr>
              <a:t>http://bit.ly/azfuncdi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B413-D34C-4454-A591-5E032899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media storage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B7E2-0E58-4C9B-A4D8-61F4807DE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057129" cy="44653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files provided on TLS-secured URLs</a:t>
            </a:r>
          </a:p>
          <a:p>
            <a:r>
              <a:rPr lang="en-US" dirty="0"/>
              <a:t>Images must be provided on static URLs</a:t>
            </a:r>
          </a:p>
          <a:p>
            <a:pPr lvl="1"/>
            <a:r>
              <a:rPr lang="en-US" dirty="0" err="1"/>
              <a:t>smallImageUrl</a:t>
            </a:r>
            <a:r>
              <a:rPr lang="en-US" dirty="0"/>
              <a:t> - 720w x 480h – displayed on mobile app</a:t>
            </a:r>
          </a:p>
          <a:p>
            <a:pPr lvl="1"/>
            <a:r>
              <a:rPr lang="en-US" dirty="0" err="1"/>
              <a:t>largeImageUrl</a:t>
            </a:r>
            <a:r>
              <a:rPr lang="en-US" dirty="0"/>
              <a:t> - 1200w x 800h – displayed in large devices (e.g. Echo Show)</a:t>
            </a:r>
          </a:p>
          <a:p>
            <a:r>
              <a:rPr lang="en-US" dirty="0"/>
              <a:t>JPG or PNG – no animated GIFs</a:t>
            </a:r>
          </a:p>
          <a:p>
            <a:r>
              <a:rPr lang="en-US" dirty="0"/>
              <a:t>500 </a:t>
            </a:r>
            <a:r>
              <a:rPr lang="en-US" dirty="0" err="1"/>
              <a:t>Kb</a:t>
            </a:r>
            <a:r>
              <a:rPr lang="en-US" dirty="0"/>
              <a:t> or less</a:t>
            </a:r>
          </a:p>
          <a:p>
            <a:r>
              <a:rPr lang="en-US" dirty="0"/>
              <a:t>MP3 cannot be more than 240 secs </a:t>
            </a:r>
          </a:p>
          <a:p>
            <a:r>
              <a:rPr lang="en-US" dirty="0"/>
              <a:t>MP3 Audio converter: </a:t>
            </a:r>
            <a:r>
              <a:rPr lang="en-US" dirty="0" err="1">
                <a:hlinkClick r:id="rId2"/>
              </a:rPr>
              <a:t>jovo</a:t>
            </a:r>
            <a:endParaRPr lang="en-US" dirty="0"/>
          </a:p>
          <a:p>
            <a:r>
              <a:rPr lang="en-US" dirty="0"/>
              <a:t>Amazon has an </a:t>
            </a:r>
            <a:r>
              <a:rPr lang="en-US" dirty="0">
                <a:hlinkClick r:id="rId3"/>
              </a:rPr>
              <a:t>audio library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3F9E-03DF-4627-B5B3-672E7504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Configuration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DEED-641B-497A-9AE0-960994018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752329" cy="446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&lt;?xml version="1.0" encoding="UTF-8"?&gt;</a:t>
            </a:r>
          </a:p>
          <a:p>
            <a:pPr marL="0" indent="0">
              <a:buNone/>
            </a:pPr>
            <a:r>
              <a:rPr lang="en-US" sz="2000" dirty="0"/>
              <a:t>&lt;</a:t>
            </a:r>
            <a:r>
              <a:rPr lang="en-US" sz="2000" dirty="0" err="1"/>
              <a:t>CORSConfiguration</a:t>
            </a:r>
            <a:r>
              <a:rPr lang="en-US" sz="2000" dirty="0"/>
              <a:t> </a:t>
            </a:r>
            <a:r>
              <a:rPr lang="en-US" sz="2000" dirty="0" err="1"/>
              <a:t>xmlns</a:t>
            </a:r>
            <a:r>
              <a:rPr lang="en-US" sz="2000" dirty="0"/>
              <a:t>="http://s3.amazonaws.com/doc/2006-03-01/"&gt;</a:t>
            </a:r>
          </a:p>
          <a:p>
            <a:pPr marL="0" indent="0">
              <a:buNone/>
            </a:pPr>
            <a:r>
              <a:rPr lang="en-US" sz="2000" dirty="0"/>
              <a:t>&lt;</a:t>
            </a:r>
            <a:r>
              <a:rPr lang="en-US" sz="2000" dirty="0" err="1"/>
              <a:t>CORSRule</a:t>
            </a:r>
            <a:r>
              <a:rPr lang="en-US" sz="2000" dirty="0"/>
              <a:t>&gt;    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dirty="0" err="1"/>
              <a:t>AllowedOrigin</a:t>
            </a:r>
            <a:r>
              <a:rPr lang="en-US" sz="2000" dirty="0"/>
              <a:t>&gt;http://ask-ifr-download.s3.amazonaws.com&lt;/AllowedOrigin&gt;    &lt;</a:t>
            </a:r>
            <a:r>
              <a:rPr lang="en-US" sz="2000" dirty="0" err="1"/>
              <a:t>AllowedMethod</a:t>
            </a:r>
            <a:r>
              <a:rPr lang="en-US" sz="2000" dirty="0"/>
              <a:t>&gt;GET&lt;/</a:t>
            </a:r>
            <a:r>
              <a:rPr lang="en-US" sz="2000" dirty="0" err="1"/>
              <a:t>AllowedMethod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dirty="0" err="1"/>
              <a:t>CORSRule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&lt;</a:t>
            </a:r>
            <a:r>
              <a:rPr lang="en-US" sz="2000" dirty="0" err="1"/>
              <a:t>CORSRule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dirty="0" err="1"/>
              <a:t>AllowedOrigin</a:t>
            </a:r>
            <a:r>
              <a:rPr lang="en-US" sz="2000" dirty="0"/>
              <a:t>&gt;https://ask-ifr-download.s3.amazonaws.com&lt;/AllowedOrigin&gt;    &lt;</a:t>
            </a:r>
            <a:r>
              <a:rPr lang="en-US" sz="2000" dirty="0" err="1"/>
              <a:t>AllowedMethod</a:t>
            </a:r>
            <a:r>
              <a:rPr lang="en-US" sz="2000" dirty="0"/>
              <a:t>&gt;GET&lt;/</a:t>
            </a:r>
            <a:r>
              <a:rPr lang="en-US" sz="2000" dirty="0" err="1"/>
              <a:t>AllowedMethod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dirty="0" err="1"/>
              <a:t>CORSRule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&lt;/</a:t>
            </a:r>
            <a:r>
              <a:rPr lang="en-US" sz="2000" dirty="0" err="1"/>
              <a:t>CORSConfiguration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45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52F3-6180-4841-88CF-0AA13B10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state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523D-A0B1-439D-8EDA-C81CE1F6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676400"/>
            <a:ext cx="10057129" cy="4465320"/>
          </a:xfrm>
        </p:spPr>
        <p:txBody>
          <a:bodyPr/>
          <a:lstStyle/>
          <a:p>
            <a:r>
              <a:rPr lang="en-US" dirty="0"/>
              <a:t>Serialize to session attributes</a:t>
            </a:r>
          </a:p>
          <a:p>
            <a:pPr lvl="1"/>
            <a:r>
              <a:rPr lang="en-US" dirty="0"/>
              <a:t>No Cloud storage required</a:t>
            </a:r>
          </a:p>
          <a:p>
            <a:pPr lvl="1"/>
            <a:r>
              <a:rPr lang="en-US" dirty="0"/>
              <a:t>Limited to session</a:t>
            </a:r>
          </a:p>
          <a:p>
            <a:pPr lvl="1"/>
            <a:endParaRPr lang="en-US" dirty="0"/>
          </a:p>
          <a:p>
            <a:r>
              <a:rPr lang="en-US" dirty="0"/>
              <a:t>Server storage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and S3 are the cheapest options on AWS</a:t>
            </a:r>
          </a:p>
          <a:p>
            <a:pPr lvl="1"/>
            <a:r>
              <a:rPr lang="en-US" dirty="0"/>
              <a:t>Azure Table Storage or 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9611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7AB22F-6A9E-4F59-8FBF-0C37D41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2590800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 State Demo</a:t>
            </a:r>
          </a:p>
        </p:txBody>
      </p:sp>
    </p:spTree>
    <p:extLst>
      <p:ext uri="{BB962C8B-B14F-4D97-AF65-F5344CB8AC3E}">
        <p14:creationId xmlns:p14="http://schemas.microsoft.com/office/powerpoint/2010/main" val="10967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D9D9-CD84-4F09-AB6C-75F9EDE7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Alexa Interface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CBCC-0E06-4C93-8213-D40AD82CF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676400"/>
            <a:ext cx="8685529" cy="446532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CanFulfillIntentRequest</a:t>
            </a:r>
            <a:r>
              <a:rPr lang="en-US" dirty="0"/>
              <a:t> – Supports nameless invocation. Voice SEO.</a:t>
            </a:r>
          </a:p>
          <a:p>
            <a:r>
              <a:rPr lang="en-US" dirty="0"/>
              <a:t>Audio Player– Playing longform audio (podcasts, music, etc.)</a:t>
            </a:r>
          </a:p>
          <a:p>
            <a:r>
              <a:rPr lang="en-US" dirty="0"/>
              <a:t>Video Player – For use with Echo Show and Fire TV</a:t>
            </a:r>
          </a:p>
          <a:p>
            <a:r>
              <a:rPr lang="en-US" dirty="0"/>
              <a:t>Display Interface – Echo Show Templates</a:t>
            </a:r>
          </a:p>
          <a:p>
            <a:r>
              <a:rPr lang="en-US" dirty="0"/>
              <a:t>Alexa Presentation Language – Rich replacement for Echo Show Templates</a:t>
            </a:r>
          </a:p>
          <a:p>
            <a:r>
              <a:rPr lang="en-US" dirty="0"/>
              <a:t>Skill Notification – Hidden from Skill console</a:t>
            </a:r>
          </a:p>
        </p:txBody>
      </p:sp>
    </p:spTree>
    <p:extLst>
      <p:ext uri="{BB962C8B-B14F-4D97-AF65-F5344CB8AC3E}">
        <p14:creationId xmlns:p14="http://schemas.microsoft.com/office/powerpoint/2010/main" val="15699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DA1E-E468-294D-89D7-38ED1EEC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Technology – Worldwide Growth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A3D75F-08C0-A044-8C38-3CE01BE3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2053431"/>
            <a:ext cx="7391400" cy="3759200"/>
          </a:xfrm>
        </p:spPr>
      </p:pic>
    </p:spTree>
    <p:extLst>
      <p:ext uri="{BB962C8B-B14F-4D97-AF65-F5344CB8AC3E}">
        <p14:creationId xmlns:p14="http://schemas.microsoft.com/office/powerpoint/2010/main" val="18567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7AB22F-6A9E-4F59-8FBF-0C37D41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2590800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Skill Activation Notification Demo</a:t>
            </a:r>
          </a:p>
        </p:txBody>
      </p:sp>
    </p:spTree>
    <p:extLst>
      <p:ext uri="{BB962C8B-B14F-4D97-AF65-F5344CB8AC3E}">
        <p14:creationId xmlns:p14="http://schemas.microsoft.com/office/powerpoint/2010/main" val="38350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33DC-703B-4BF6-9D64-DF94EBF0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Permissions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CB84D-2FFF-4AD0-BE9F-B41098A7B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013" y="1706880"/>
            <a:ext cx="10209372" cy="4465320"/>
          </a:xfrm>
        </p:spPr>
        <p:txBody>
          <a:bodyPr/>
          <a:lstStyle/>
          <a:p>
            <a:r>
              <a:rPr lang="en-US" dirty="0"/>
              <a:t>Skills can request the following information from an Alexa account: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Full Name</a:t>
            </a:r>
          </a:p>
          <a:p>
            <a:pPr lvl="1"/>
            <a:r>
              <a:rPr lang="en-US" dirty="0"/>
              <a:t>Given Name (i.e. first name)</a:t>
            </a:r>
          </a:p>
          <a:p>
            <a:pPr lvl="1"/>
            <a:r>
              <a:rPr lang="en-US" dirty="0"/>
              <a:t>Device Address</a:t>
            </a:r>
          </a:p>
          <a:p>
            <a:pPr lvl="1"/>
            <a:r>
              <a:rPr lang="en-US" dirty="0"/>
              <a:t>List Permission rights</a:t>
            </a:r>
          </a:p>
          <a:p>
            <a:r>
              <a:rPr lang="en-US" dirty="0"/>
              <a:t>Permissions must be requested with a card response</a:t>
            </a:r>
          </a:p>
          <a:p>
            <a:r>
              <a:rPr lang="en-US" dirty="0"/>
              <a:t>User must interact with mobile app or alexa.amazon.com to grant permission</a:t>
            </a:r>
          </a:p>
          <a:p>
            <a:pPr marL="37788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7AB22F-6A9E-4F59-8FBF-0C37D41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2590800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Permissions Demo</a:t>
            </a:r>
          </a:p>
        </p:txBody>
      </p:sp>
    </p:spTree>
    <p:extLst>
      <p:ext uri="{BB962C8B-B14F-4D97-AF65-F5344CB8AC3E}">
        <p14:creationId xmlns:p14="http://schemas.microsoft.com/office/powerpoint/2010/main" val="1789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885A-87B4-45BE-87BD-D9B0CAD9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Design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0259-3A2E-42F1-90D6-48C7D275F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676129" cy="44653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responses under 90 seconds</a:t>
            </a:r>
          </a:p>
          <a:p>
            <a:r>
              <a:rPr lang="en-US" dirty="0"/>
              <a:t>Can use voices other than Alexa with Polly</a:t>
            </a:r>
          </a:p>
          <a:p>
            <a:pPr lvl="1"/>
            <a:r>
              <a:rPr lang="en-US" dirty="0"/>
              <a:t>good for games</a:t>
            </a:r>
          </a:p>
          <a:p>
            <a:pPr lvl="1"/>
            <a:r>
              <a:rPr lang="en-US" dirty="0"/>
              <a:t>not recommended for business applications</a:t>
            </a:r>
          </a:p>
          <a:p>
            <a:r>
              <a:rPr lang="en-US" dirty="0"/>
              <a:t>Use </a:t>
            </a:r>
            <a:r>
              <a:rPr lang="en-US" dirty="0" err="1"/>
              <a:t>Reprompts</a:t>
            </a:r>
            <a:r>
              <a:rPr lang="en-US" dirty="0"/>
              <a:t> to guide users’ decisions</a:t>
            </a:r>
          </a:p>
          <a:p>
            <a:r>
              <a:rPr lang="en-US" dirty="0"/>
              <a:t>For business and utility apps, keep the interaction short and meaningful</a:t>
            </a:r>
          </a:p>
          <a:p>
            <a:r>
              <a:rPr lang="en-US" dirty="0"/>
              <a:t>Use intermediate response to tell user Skill is working during a long-running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7AB22F-6A9E-4F59-8FBF-0C37D419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2590800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Intermediate Response Demo</a:t>
            </a:r>
          </a:p>
        </p:txBody>
      </p:sp>
    </p:spTree>
    <p:extLst>
      <p:ext uri="{BB962C8B-B14F-4D97-AF65-F5344CB8AC3E}">
        <p14:creationId xmlns:p14="http://schemas.microsoft.com/office/powerpoint/2010/main" val="32352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68BB8-DE51-402E-BDE2-9AD629D79D95}"/>
              </a:ext>
            </a:extLst>
          </p:cNvPr>
          <p:cNvSpPr txBox="1"/>
          <p:nvPr/>
        </p:nvSpPr>
        <p:spPr>
          <a:xfrm>
            <a:off x="2817812" y="1874728"/>
            <a:ext cx="670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https://github.com/WhetstoneTechnologies/Whetstone.Alexa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https://github.com/WhetstoneTechnologies/Whetstone.Alexa.AdventureSample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https://github.com/WhetstoneTechnologies/Whetstone.Alexa.EmailChecker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E2CF-B57F-384B-9884-35911EE3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Skills From Whetstone Technologies</a:t>
            </a:r>
          </a:p>
        </p:txBody>
      </p:sp>
      <p:pic>
        <p:nvPicPr>
          <p:cNvPr id="4" name="Picture 3" descr="A picture containing indoor, wall&#13;&#10;&#13;&#10;Description automatically generated">
            <a:extLst>
              <a:ext uri="{FF2B5EF4-FFF2-40B4-BE49-F238E27FC236}">
                <a16:creationId xmlns:a16="http://schemas.microsoft.com/office/drawing/2014/main" id="{4E3EA957-6D61-2E4B-BD3E-F5D6D678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38" y="1677274"/>
            <a:ext cx="1706910" cy="4906089"/>
          </a:xfrm>
          <a:prstGeom prst="rect">
            <a:avLst/>
          </a:prstGeom>
        </p:spPr>
      </p:pic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4DBC75D-38D6-854A-AB04-F4848DD0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49" y="1648585"/>
            <a:ext cx="3402568" cy="226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87751-DB6F-7B4D-A660-27B49EBE5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4075225"/>
            <a:ext cx="3402570" cy="2268380"/>
          </a:xfrm>
          <a:prstGeom prst="rect">
            <a:avLst/>
          </a:prstGeom>
        </p:spPr>
      </p:pic>
      <p:pic>
        <p:nvPicPr>
          <p:cNvPr id="9" name="Picture 8" descr="A picture containing sitting, background, plant&#10;&#10;Description automatically generated">
            <a:extLst>
              <a:ext uri="{FF2B5EF4-FFF2-40B4-BE49-F238E27FC236}">
                <a16:creationId xmlns:a16="http://schemas.microsoft.com/office/drawing/2014/main" id="{499DBD64-1D29-A44F-B12A-5F1CD487E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2983025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0F19-0C7F-4F4B-8153-6CE682A7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– Components of a Voice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F830-B8B0-2747-829D-5941F0BCE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Endpoint</a:t>
            </a:r>
          </a:p>
          <a:p>
            <a:pPr lvl="1"/>
            <a:r>
              <a:rPr lang="en-US" dirty="0"/>
              <a:t>Your skill – this is what processes the requests and responses</a:t>
            </a:r>
          </a:p>
          <a:p>
            <a:r>
              <a:rPr lang="en-US" dirty="0"/>
              <a:t>Intents</a:t>
            </a:r>
          </a:p>
          <a:p>
            <a:pPr lvl="1"/>
            <a:r>
              <a:rPr lang="en-US" dirty="0"/>
              <a:t>What the user says</a:t>
            </a:r>
          </a:p>
          <a:p>
            <a:pPr lvl="1"/>
            <a:r>
              <a:rPr lang="en-US" dirty="0"/>
              <a:t>These are your requests</a:t>
            </a:r>
          </a:p>
          <a:p>
            <a:r>
              <a:rPr lang="en-US" dirty="0"/>
              <a:t>Responses </a:t>
            </a:r>
          </a:p>
          <a:p>
            <a:pPr lvl="1"/>
            <a:r>
              <a:rPr lang="en-US" dirty="0"/>
              <a:t>What the assistant says – can use its voice or MP3’s</a:t>
            </a:r>
          </a:p>
          <a:p>
            <a:pPr lvl="1"/>
            <a:r>
              <a:rPr lang="en-US" dirty="0"/>
              <a:t>Includes </a:t>
            </a:r>
            <a:r>
              <a:rPr lang="en-US" dirty="0" err="1"/>
              <a:t>reprompts</a:t>
            </a:r>
            <a:endParaRPr lang="en-US" dirty="0"/>
          </a:p>
          <a:p>
            <a:r>
              <a:rPr lang="en-US" dirty="0"/>
              <a:t>Visual Components – Cards, APL, Video, etc.</a:t>
            </a:r>
          </a:p>
        </p:txBody>
      </p:sp>
    </p:spTree>
    <p:extLst>
      <p:ext uri="{BB962C8B-B14F-4D97-AF65-F5344CB8AC3E}">
        <p14:creationId xmlns:p14="http://schemas.microsoft.com/office/powerpoint/2010/main" val="414298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4366-FB74-064F-BCCA-B97E0233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- SSML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23A8-27C1-A04A-81E3-DCAC274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for speech &lt;speech&gt;Hello world!&lt;/speech&gt;</a:t>
            </a:r>
          </a:p>
          <a:p>
            <a:r>
              <a:rPr lang="en-US" dirty="0"/>
              <a:t>phoneme</a:t>
            </a:r>
          </a:p>
          <a:p>
            <a:pPr lvl="1"/>
            <a:r>
              <a:rPr lang="en-US" dirty="0"/>
              <a:t>An orange &lt;phoneme alphabet="</a:t>
            </a:r>
            <a:r>
              <a:rPr lang="en-US" dirty="0" err="1"/>
              <a:t>ipa</a:t>
            </a:r>
            <a:r>
              <a:rPr lang="en-US" dirty="0"/>
              <a:t>" </a:t>
            </a:r>
            <a:r>
              <a:rPr lang="en-US" dirty="0" err="1"/>
              <a:t>ph</a:t>
            </a:r>
            <a:r>
              <a:rPr lang="en-US" dirty="0"/>
              <a:t>="</a:t>
            </a:r>
            <a:r>
              <a:rPr lang="en-US" dirty="0" err="1"/>
              <a:t>paʊw</a:t>
            </a:r>
            <a:r>
              <a:rPr lang="en-US" dirty="0"/>
              <a:t>."&gt;paw&lt;/phoneme&gt; reaches out</a:t>
            </a:r>
          </a:p>
          <a:p>
            <a:r>
              <a:rPr lang="en-US" dirty="0"/>
              <a:t>say-as</a:t>
            </a:r>
          </a:p>
          <a:p>
            <a:pPr lvl="1"/>
            <a:r>
              <a:rPr lang="en-US" dirty="0"/>
              <a:t>&lt;say-as interpret-as=“interjection”&gt;</a:t>
            </a:r>
            <a:r>
              <a:rPr lang="en-US" dirty="0" err="1"/>
              <a:t>yowzer</a:t>
            </a:r>
            <a:r>
              <a:rPr lang="en-US" dirty="0"/>
              <a:t>&lt;/say-as&gt;!</a:t>
            </a:r>
          </a:p>
          <a:p>
            <a:r>
              <a:rPr lang="en-US" dirty="0"/>
              <a:t>prosody</a:t>
            </a:r>
          </a:p>
          <a:p>
            <a:pPr lvl="1"/>
            <a:r>
              <a:rPr lang="en-US" dirty="0"/>
              <a:t>&lt;prosody volume="x-loud"&gt;No way! &lt;/prosody&gt;</a:t>
            </a:r>
          </a:p>
        </p:txBody>
      </p:sp>
    </p:spTree>
    <p:extLst>
      <p:ext uri="{BB962C8B-B14F-4D97-AF65-F5344CB8AC3E}">
        <p14:creationId xmlns:p14="http://schemas.microsoft.com/office/powerpoint/2010/main" val="295391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6096-1124-364E-9E1A-C25014A0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– Audio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36F0F-BE04-254D-8F4D-905527086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Sound Library</a:t>
            </a:r>
          </a:p>
          <a:p>
            <a:pPr lvl="1"/>
            <a:r>
              <a:rPr lang="en-US" dirty="0"/>
              <a:t>&lt;audio </a:t>
            </a:r>
            <a:r>
              <a:rPr lang="en-US" dirty="0" err="1"/>
              <a:t>src</a:t>
            </a:r>
            <a:r>
              <a:rPr lang="en-US" dirty="0"/>
              <a:t>='</a:t>
            </a:r>
            <a:r>
              <a:rPr lang="en-US" dirty="0" err="1"/>
              <a:t>soundbank</a:t>
            </a:r>
            <a:r>
              <a:rPr lang="en-US" dirty="0"/>
              <a:t>://</a:t>
            </a:r>
            <a:r>
              <a:rPr lang="en-US" dirty="0" err="1"/>
              <a:t>soundlibrary</a:t>
            </a:r>
            <a:r>
              <a:rPr lang="en-US" dirty="0"/>
              <a:t>/animals/amzn_sfx_bear_groan_roar_01’/&gt;</a:t>
            </a:r>
          </a:p>
          <a:p>
            <a:r>
              <a:rPr lang="en-US" dirty="0"/>
              <a:t>Custom Audio File</a:t>
            </a:r>
          </a:p>
          <a:p>
            <a:pPr lvl="1"/>
            <a:r>
              <a:rPr lang="en-US" dirty="0"/>
              <a:t>&lt;audio </a:t>
            </a:r>
            <a:r>
              <a:rPr lang="en-US" dirty="0" err="1"/>
              <a:t>src</a:t>
            </a:r>
            <a:r>
              <a:rPr lang="en-US" dirty="0"/>
              <a:t>=https://</a:t>
            </a:r>
            <a:r>
              <a:rPr lang="en-US" dirty="0" err="1"/>
              <a:t>myserver</a:t>
            </a:r>
            <a:r>
              <a:rPr lang="en-US" dirty="0"/>
              <a:t>/sounds/soundfile.mp3’/&gt;</a:t>
            </a:r>
          </a:p>
        </p:txBody>
      </p:sp>
    </p:spTree>
    <p:extLst>
      <p:ext uri="{BB962C8B-B14F-4D97-AF65-F5344CB8AC3E}">
        <p14:creationId xmlns:p14="http://schemas.microsoft.com/office/powerpoint/2010/main" val="17429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54A3-F875-AD40-A5A8-191518F2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– MP3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E8E0-040B-1C49-92CB-8F036516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audio file cannot be longer than 240 seconds.</a:t>
            </a:r>
          </a:p>
          <a:p>
            <a:r>
              <a:rPr lang="en-US" dirty="0"/>
              <a:t>The bit rate must be 48 kbps. Note that this bit rate gives a good result when used with spoken content, but is generally not a high enough quality for music.</a:t>
            </a:r>
          </a:p>
          <a:p>
            <a:r>
              <a:rPr lang="en-US" dirty="0"/>
              <a:t>The sample rate must be 22050Hz, 24000Hz, or 16000Hz.</a:t>
            </a:r>
          </a:p>
          <a:p>
            <a:r>
              <a:rPr lang="en-US" dirty="0">
                <a:hlinkClick r:id="rId2"/>
              </a:rPr>
              <a:t>https://www.jovo.tech/audio-converter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74DC-1F08-BD40-BD18-C4A1F08E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UX – MP3 Loudness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5B59-1743-0B41-A978-9D553127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Loudness</a:t>
            </a:r>
          </a:p>
          <a:p>
            <a:pPr lvl="1"/>
            <a:r>
              <a:rPr lang="en-US" dirty="0"/>
              <a:t>Loudness Units relative to full scale (LUFS) </a:t>
            </a:r>
          </a:p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Program loudness for Alexa should average -14 dB LUFS/LKFS.</a:t>
            </a:r>
          </a:p>
          <a:p>
            <a:pPr lvl="1"/>
            <a:r>
              <a:rPr lang="en-US" dirty="0"/>
              <a:t>The true-peak value should not exceed -2 </a:t>
            </a:r>
            <a:r>
              <a:rPr lang="en-US" dirty="0" err="1"/>
              <a:t>dBFS</a:t>
            </a:r>
            <a:endParaRPr lang="en-US" dirty="0"/>
          </a:p>
          <a:p>
            <a:r>
              <a:rPr lang="en-US" dirty="0"/>
              <a:t>Your skill may be rejected if</a:t>
            </a:r>
          </a:p>
          <a:p>
            <a:pPr lvl="1"/>
            <a:r>
              <a:rPr lang="en-US" dirty="0"/>
              <a:t>Is lower than -19 dB LUFS</a:t>
            </a:r>
          </a:p>
          <a:p>
            <a:pPr lvl="1"/>
            <a:r>
              <a:rPr lang="en-US" dirty="0"/>
              <a:t>Is higher than -9dB LUFS</a:t>
            </a:r>
          </a:p>
          <a:p>
            <a:pPr lvl="1"/>
            <a:r>
              <a:rPr lang="en-US" dirty="0"/>
              <a:t>Exceeds true-peak guidelines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1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3789</TotalTime>
  <Words>1778</Words>
  <Application>Microsoft Macintosh PowerPoint</Application>
  <PresentationFormat>Custom</PresentationFormat>
  <Paragraphs>268</Paragraphs>
  <Slides>35</Slides>
  <Notes>6</Notes>
  <HiddenSlides>0</HiddenSlides>
  <MMClips>6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Consolas</vt:lpstr>
      <vt:lpstr>Tech 16x9</vt:lpstr>
      <vt:lpstr>Intermediate Alexa Development with C#</vt:lpstr>
      <vt:lpstr>Voice Technology – US Growth 1/2018 – 1/2019</vt:lpstr>
      <vt:lpstr>Voice Technology – Worldwide Growth</vt:lpstr>
      <vt:lpstr>Voice Skills From Whetstone Technologies</vt:lpstr>
      <vt:lpstr>Voice UX – Components of a Voice Application</vt:lpstr>
      <vt:lpstr>Voice UX - SSML</vt:lpstr>
      <vt:lpstr>Voice UX – Audio tag</vt:lpstr>
      <vt:lpstr>Voice UX – MP3 Specifications</vt:lpstr>
      <vt:lpstr>Voice UX – MP3 Loudness</vt:lpstr>
      <vt:lpstr>Voice UX - Voices</vt:lpstr>
      <vt:lpstr>Voice UX &amp; Context – A Point and Click Puzzle</vt:lpstr>
      <vt:lpstr>Voice UX &amp; Context – Whetstone Technologies</vt:lpstr>
      <vt:lpstr>Voice UX – Keep It Simple</vt:lpstr>
      <vt:lpstr>Intents, Utterances, Slots, and Invocation Names</vt:lpstr>
      <vt:lpstr>Alexa Messaging Format Overview</vt:lpstr>
      <vt:lpstr>SSML Samples</vt:lpstr>
      <vt:lpstr>Alexa Skill Hosting Options - Lambda</vt:lpstr>
      <vt:lpstr>Alexa Skill Hosting Options – Web API</vt:lpstr>
      <vt:lpstr>Hosting Option Breakdown</vt:lpstr>
      <vt:lpstr>Use Both!</vt:lpstr>
      <vt:lpstr>Apply Dependency Injection in Web API</vt:lpstr>
      <vt:lpstr>Apply Dependency Injection in the Lambda</vt:lpstr>
      <vt:lpstr>Add Dependency Injection in AWS Serverless Function</vt:lpstr>
      <vt:lpstr>nGrok Debugging Demo  Debugging Article: http://bit.ly/alexangrok  Dependency Injection: http://bit.ly/azfuncdi</vt:lpstr>
      <vt:lpstr>Image media storage requirements</vt:lpstr>
      <vt:lpstr>CORS Configuration Host</vt:lpstr>
      <vt:lpstr>Session state storage options</vt:lpstr>
      <vt:lpstr>Session State Demo</vt:lpstr>
      <vt:lpstr>Using Alexa Interface Templates</vt:lpstr>
      <vt:lpstr>Skill Activation Notification Demo</vt:lpstr>
      <vt:lpstr>Requesting Permissions</vt:lpstr>
      <vt:lpstr>Permissions Demo</vt:lpstr>
      <vt:lpstr>Voice UX Design Tips</vt:lpstr>
      <vt:lpstr>Intermediate Response Demo</vt:lpstr>
      <vt:lpstr>Github Repositories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 Development with C#</dc:title>
  <dc:creator>John Iwasz</dc:creator>
  <cp:lastModifiedBy>Sanjeev Surati</cp:lastModifiedBy>
  <cp:revision>42</cp:revision>
  <dcterms:created xsi:type="dcterms:W3CDTF">2018-11-15T18:12:43Z</dcterms:created>
  <dcterms:modified xsi:type="dcterms:W3CDTF">2019-04-06T20:14:09Z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